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3" r:id="rId5"/>
    <p:sldId id="264" r:id="rId6"/>
    <p:sldId id="265" r:id="rId7"/>
    <p:sldId id="267" r:id="rId8"/>
    <p:sldId id="262" r:id="rId9"/>
    <p:sldId id="266" r:id="rId10"/>
  </p:sldIdLst>
  <p:sldSz cx="12192000" cy="6858000"/>
  <p:notesSz cx="6864350" cy="9994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66795" y="2505890"/>
            <a:ext cx="8001000" cy="1935481"/>
          </a:xfrm>
        </p:spPr>
        <p:txBody>
          <a:bodyPr>
            <a:normAutofit/>
          </a:bodyPr>
          <a:lstStyle/>
          <a:p>
            <a:r>
              <a:rPr lang="pl-PL" sz="5400" b="1" dirty="0" smtClean="0"/>
              <a:t>Sieć szkół </a:t>
            </a:r>
            <a:br>
              <a:rPr lang="pl-PL" sz="5400" b="1" dirty="0" smtClean="0"/>
            </a:br>
            <a:r>
              <a:rPr lang="pl-PL" sz="5400" b="1" dirty="0" smtClean="0"/>
              <a:t>miasto Kraków</a:t>
            </a:r>
            <a:endParaRPr lang="pl-PL" sz="5400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50" y="441959"/>
            <a:ext cx="2035865" cy="99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954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27115" y="461673"/>
            <a:ext cx="2903719" cy="833605"/>
          </a:xfrm>
        </p:spPr>
        <p:txBody>
          <a:bodyPr>
            <a:noAutofit/>
          </a:bodyPr>
          <a:lstStyle/>
          <a:p>
            <a:r>
              <a:rPr lang="pl-PL" sz="2500" b="1" dirty="0" smtClean="0"/>
              <a:t>Sieć szkół </a:t>
            </a:r>
            <a:br>
              <a:rPr lang="pl-PL" sz="2500" b="1" dirty="0" smtClean="0"/>
            </a:br>
            <a:r>
              <a:rPr lang="pl-PL" sz="2500" b="1" dirty="0" smtClean="0"/>
              <a:t>MIASTO KRAKÓW</a:t>
            </a:r>
            <a:endParaRPr lang="pl-PL" sz="25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750" y="1739537"/>
            <a:ext cx="8534400" cy="4556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 smtClean="0">
                <a:solidFill>
                  <a:schemeClr val="tx1"/>
                </a:solidFill>
              </a:rPr>
              <a:t>Opinii Małopolskiego Kuratora Oświaty podlegały:</a:t>
            </a:r>
          </a:p>
          <a:p>
            <a:r>
              <a:rPr lang="pl-PL" sz="2400" b="1" dirty="0" smtClean="0">
                <a:solidFill>
                  <a:schemeClr val="tx1"/>
                </a:solidFill>
              </a:rPr>
              <a:t>Uchwała nr LXIV/1408/17 Rady Miasta Krakowa z dnia 15 lutego 2017 r. w sprawie projektu dostosowania sieci szkół podstawowych i gimnazjów do nowego ustroju szkolnego,</a:t>
            </a:r>
          </a:p>
          <a:p>
            <a:endParaRPr lang="pl-PL" sz="2400" b="1" dirty="0" smtClean="0">
              <a:solidFill>
                <a:schemeClr val="tx1"/>
              </a:solidFill>
            </a:endParaRPr>
          </a:p>
          <a:p>
            <a:r>
              <a:rPr lang="pl-PL" sz="2400" b="1" dirty="0">
                <a:solidFill>
                  <a:schemeClr val="tx1"/>
                </a:solidFill>
              </a:rPr>
              <a:t>Uchwała nr </a:t>
            </a:r>
            <a:r>
              <a:rPr lang="pl-PL" sz="2400" b="1" dirty="0" smtClean="0">
                <a:solidFill>
                  <a:schemeClr val="tx1"/>
                </a:solidFill>
              </a:rPr>
              <a:t>LXIV/1409/17 </a:t>
            </a:r>
            <a:r>
              <a:rPr lang="pl-PL" sz="2400" b="1" dirty="0">
                <a:solidFill>
                  <a:schemeClr val="tx1"/>
                </a:solidFill>
              </a:rPr>
              <a:t>Rady Miasta Krakowa z dnia 15 lutego 2017 r. </a:t>
            </a:r>
            <a:r>
              <a:rPr lang="pl-PL" sz="2400" b="1" dirty="0" smtClean="0">
                <a:solidFill>
                  <a:schemeClr val="tx1"/>
                </a:solidFill>
              </a:rPr>
              <a:t>w </a:t>
            </a:r>
            <a:r>
              <a:rPr lang="pl-PL" sz="2400" b="1" dirty="0">
                <a:solidFill>
                  <a:schemeClr val="tx1"/>
                </a:solidFill>
              </a:rPr>
              <a:t>sprawie projektu dostosowania sieci szkół ponadgimnazjalnych i specjalnych </a:t>
            </a:r>
            <a:r>
              <a:rPr lang="pl-PL" sz="2400" b="1" dirty="0" smtClean="0">
                <a:solidFill>
                  <a:schemeClr val="tx1"/>
                </a:solidFill>
              </a:rPr>
              <a:t/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do </a:t>
            </a:r>
            <a:r>
              <a:rPr lang="pl-PL" sz="2400" b="1" dirty="0">
                <a:solidFill>
                  <a:schemeClr val="tx1"/>
                </a:solidFill>
              </a:rPr>
              <a:t>nowego ustroju </a:t>
            </a:r>
            <a:r>
              <a:rPr lang="pl-PL" sz="2400" b="1" dirty="0" smtClean="0">
                <a:solidFill>
                  <a:schemeClr val="tx1"/>
                </a:solidFill>
              </a:rPr>
              <a:t>szkolnego.</a:t>
            </a:r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50" y="441959"/>
            <a:ext cx="2035865" cy="99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452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27115" y="461673"/>
            <a:ext cx="2903719" cy="833605"/>
          </a:xfrm>
        </p:spPr>
        <p:txBody>
          <a:bodyPr>
            <a:noAutofit/>
          </a:bodyPr>
          <a:lstStyle/>
          <a:p>
            <a:r>
              <a:rPr lang="pl-PL" sz="2500" b="1" dirty="0" smtClean="0"/>
              <a:t>Sieć szkół </a:t>
            </a:r>
            <a:br>
              <a:rPr lang="pl-PL" sz="2500" b="1" dirty="0" smtClean="0"/>
            </a:br>
            <a:r>
              <a:rPr lang="pl-PL" sz="2500" b="1" dirty="0" smtClean="0"/>
              <a:t>MIASTO KRAKÓW</a:t>
            </a:r>
            <a:endParaRPr lang="pl-PL" sz="25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750" y="1739538"/>
            <a:ext cx="8534400" cy="3903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 smtClean="0">
                <a:solidFill>
                  <a:schemeClr val="tx1"/>
                </a:solidFill>
              </a:rPr>
              <a:t>Uchwały uzyskały </a:t>
            </a:r>
            <a:r>
              <a:rPr lang="pl-PL" sz="2400" b="1" u="sng" dirty="0" smtClean="0">
                <a:solidFill>
                  <a:schemeClr val="tx1"/>
                </a:solidFill>
              </a:rPr>
              <a:t>pozytywne</a:t>
            </a:r>
            <a:r>
              <a:rPr lang="pl-PL" sz="2400" b="1" dirty="0" smtClean="0">
                <a:solidFill>
                  <a:schemeClr val="tx1"/>
                </a:solidFill>
              </a:rPr>
              <a:t> opinie Małopolskiego Kuratora Oświaty z zastrzeżeniami, dotyczącymi m. in.:</a:t>
            </a:r>
          </a:p>
          <a:p>
            <a:pPr marL="0" indent="0">
              <a:buNone/>
            </a:pPr>
            <a:endParaRPr lang="pl-PL" sz="2400" b="1" dirty="0" smtClean="0">
              <a:solidFill>
                <a:schemeClr val="tx1"/>
              </a:solidFill>
            </a:endParaRPr>
          </a:p>
          <a:p>
            <a:r>
              <a:rPr lang="pl-PL" sz="2400" b="1" dirty="0">
                <a:solidFill>
                  <a:schemeClr val="tx1"/>
                </a:solidFill>
              </a:rPr>
              <a:t>utworzenia </a:t>
            </a:r>
            <a:r>
              <a:rPr lang="pl-PL" sz="2400" b="1" dirty="0" smtClean="0">
                <a:solidFill>
                  <a:schemeClr val="tx1"/>
                </a:solidFill>
              </a:rPr>
              <a:t>nowych szkół,</a:t>
            </a:r>
          </a:p>
          <a:p>
            <a:r>
              <a:rPr lang="pl-PL" sz="2400" b="1" dirty="0" smtClean="0">
                <a:solidFill>
                  <a:schemeClr val="tx1"/>
                </a:solidFill>
              </a:rPr>
              <a:t>uwzględnienia </a:t>
            </a:r>
            <a:r>
              <a:rPr lang="pl-PL" sz="2400" b="1" dirty="0">
                <a:solidFill>
                  <a:schemeClr val="tx1"/>
                </a:solidFill>
              </a:rPr>
              <a:t>zmian obwodów niektórych szkół podstawowych</a:t>
            </a:r>
            <a:r>
              <a:rPr lang="pl-PL" sz="2400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pl-PL" sz="2400" b="1" dirty="0" smtClean="0">
                <a:solidFill>
                  <a:schemeClr val="tx1"/>
                </a:solidFill>
              </a:rPr>
              <a:t>zmiany terminu rozpoczęcia działalności przez LXII LO.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50" y="441959"/>
            <a:ext cx="2035865" cy="99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146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27115" y="461673"/>
            <a:ext cx="2903719" cy="833605"/>
          </a:xfrm>
        </p:spPr>
        <p:txBody>
          <a:bodyPr>
            <a:noAutofit/>
          </a:bodyPr>
          <a:lstStyle/>
          <a:p>
            <a:r>
              <a:rPr lang="pl-PL" sz="2500" b="1" dirty="0" smtClean="0"/>
              <a:t>Sieć szkół </a:t>
            </a:r>
            <a:br>
              <a:rPr lang="pl-PL" sz="2500" b="1" dirty="0" smtClean="0"/>
            </a:br>
            <a:r>
              <a:rPr lang="pl-PL" sz="2500" b="1" dirty="0" smtClean="0"/>
              <a:t>MIASTO KRAKÓW</a:t>
            </a:r>
            <a:endParaRPr lang="pl-PL" sz="25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750" y="1739537"/>
            <a:ext cx="9478690" cy="501831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2800" b="1" dirty="0" smtClean="0">
                <a:solidFill>
                  <a:schemeClr val="tx1"/>
                </a:solidFill>
              </a:rPr>
              <a:t>Zmiany obwodów szkół podstawowych dotyczą m. in.: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sz="2800" b="1" dirty="0" smtClean="0">
                <a:solidFill>
                  <a:schemeClr val="tx1"/>
                </a:solidFill>
              </a:rPr>
              <a:t>Szkoły Podstawowej Nr 2,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sz="2800" b="1" dirty="0">
                <a:solidFill>
                  <a:schemeClr val="tx1"/>
                </a:solidFill>
              </a:rPr>
              <a:t>Szkoły Podstawowej Nr </a:t>
            </a:r>
            <a:r>
              <a:rPr lang="pl-PL" sz="2800" b="1" dirty="0" smtClean="0">
                <a:solidFill>
                  <a:schemeClr val="tx1"/>
                </a:solidFill>
              </a:rPr>
              <a:t>15,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sz="2800" b="1" dirty="0">
                <a:solidFill>
                  <a:schemeClr val="tx1"/>
                </a:solidFill>
              </a:rPr>
              <a:t>Szkoły Podstawowej Nr </a:t>
            </a:r>
            <a:r>
              <a:rPr lang="pl-PL" sz="2800" b="1" dirty="0" smtClean="0">
                <a:solidFill>
                  <a:schemeClr val="tx1"/>
                </a:solidFill>
              </a:rPr>
              <a:t>21,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sz="2800" b="1" dirty="0">
                <a:solidFill>
                  <a:schemeClr val="tx1"/>
                </a:solidFill>
              </a:rPr>
              <a:t>Szkoły Podstawowej Nr </a:t>
            </a:r>
            <a:r>
              <a:rPr lang="pl-PL" sz="2800" b="1" dirty="0" smtClean="0">
                <a:solidFill>
                  <a:schemeClr val="tx1"/>
                </a:solidFill>
              </a:rPr>
              <a:t>39,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sz="2800" b="1" dirty="0">
                <a:solidFill>
                  <a:schemeClr val="tx1"/>
                </a:solidFill>
              </a:rPr>
              <a:t>Szkoły Podstawowej Nr </a:t>
            </a:r>
            <a:r>
              <a:rPr lang="pl-PL" sz="2800" b="1" dirty="0" smtClean="0">
                <a:solidFill>
                  <a:schemeClr val="tx1"/>
                </a:solidFill>
              </a:rPr>
              <a:t>52,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sz="2800" b="1" dirty="0">
                <a:solidFill>
                  <a:schemeClr val="tx1"/>
                </a:solidFill>
              </a:rPr>
              <a:t>Szkoły Podstawowej Nr </a:t>
            </a:r>
            <a:r>
              <a:rPr lang="pl-PL" sz="2800" b="1" dirty="0" smtClean="0">
                <a:solidFill>
                  <a:schemeClr val="tx1"/>
                </a:solidFill>
              </a:rPr>
              <a:t>89,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sz="2800" b="1" dirty="0">
                <a:solidFill>
                  <a:schemeClr val="tx1"/>
                </a:solidFill>
              </a:rPr>
              <a:t>Szkoły Podstawowej Nr </a:t>
            </a:r>
            <a:r>
              <a:rPr lang="pl-PL" sz="2800" b="1" dirty="0" smtClean="0">
                <a:solidFill>
                  <a:schemeClr val="tx1"/>
                </a:solidFill>
              </a:rPr>
              <a:t>91,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sz="2800" b="1" dirty="0">
                <a:solidFill>
                  <a:schemeClr val="tx1"/>
                </a:solidFill>
              </a:rPr>
              <a:t>Szkoły Podstawowej Nr </a:t>
            </a:r>
            <a:r>
              <a:rPr lang="pl-PL" sz="2800" b="1" dirty="0" smtClean="0">
                <a:solidFill>
                  <a:schemeClr val="tx1"/>
                </a:solidFill>
              </a:rPr>
              <a:t>103,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sz="2800" b="1" dirty="0">
                <a:solidFill>
                  <a:schemeClr val="tx1"/>
                </a:solidFill>
              </a:rPr>
              <a:t>Szkoły Podstawowej Nr </a:t>
            </a:r>
            <a:r>
              <a:rPr lang="pl-PL" sz="2800" b="1" dirty="0" smtClean="0">
                <a:solidFill>
                  <a:schemeClr val="tx1"/>
                </a:solidFill>
              </a:rPr>
              <a:t>113,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sz="2800" b="1" dirty="0">
                <a:solidFill>
                  <a:schemeClr val="tx1"/>
                </a:solidFill>
              </a:rPr>
              <a:t>Szkoły Podstawowej Nr </a:t>
            </a:r>
            <a:r>
              <a:rPr lang="pl-PL" sz="2800" b="1" dirty="0" smtClean="0">
                <a:solidFill>
                  <a:schemeClr val="tx1"/>
                </a:solidFill>
              </a:rPr>
              <a:t>114,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sz="2800" b="1" dirty="0">
                <a:solidFill>
                  <a:schemeClr val="tx1"/>
                </a:solidFill>
              </a:rPr>
              <a:t>Szkoły Podstawowej Nr </a:t>
            </a:r>
            <a:r>
              <a:rPr lang="pl-PL" sz="2800" b="1" dirty="0" smtClean="0">
                <a:solidFill>
                  <a:schemeClr val="tx1"/>
                </a:solidFill>
              </a:rPr>
              <a:t>144,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sz="2800" b="1" dirty="0">
                <a:solidFill>
                  <a:schemeClr val="tx1"/>
                </a:solidFill>
              </a:rPr>
              <a:t>Szkoły Podstawowej Nr </a:t>
            </a:r>
            <a:r>
              <a:rPr lang="pl-PL" sz="2800" b="1" dirty="0" smtClean="0">
                <a:solidFill>
                  <a:schemeClr val="tx1"/>
                </a:solidFill>
              </a:rPr>
              <a:t>158.</a:t>
            </a:r>
          </a:p>
          <a:p>
            <a:pPr marL="0" indent="0">
              <a:buNone/>
            </a:pPr>
            <a:endParaRPr lang="pl-PL" sz="2800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50" y="441959"/>
            <a:ext cx="2035865" cy="99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78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27115" y="461673"/>
            <a:ext cx="2903719" cy="833605"/>
          </a:xfrm>
        </p:spPr>
        <p:txBody>
          <a:bodyPr>
            <a:noAutofit/>
          </a:bodyPr>
          <a:lstStyle/>
          <a:p>
            <a:r>
              <a:rPr lang="pl-PL" sz="2500" b="1" dirty="0" smtClean="0"/>
              <a:t>Sieć szkół </a:t>
            </a:r>
            <a:br>
              <a:rPr lang="pl-PL" sz="2500" b="1" dirty="0" smtClean="0"/>
            </a:br>
            <a:r>
              <a:rPr lang="pl-PL" sz="2500" b="1" dirty="0" smtClean="0"/>
              <a:t>MIASTO KRAKÓW</a:t>
            </a:r>
            <a:endParaRPr lang="pl-PL" sz="25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750" y="1739537"/>
            <a:ext cx="9478690" cy="4713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 smtClean="0">
                <a:solidFill>
                  <a:schemeClr val="tx1"/>
                </a:solidFill>
              </a:rPr>
              <a:t>W wyniku dostosowania sieci szkół do nowego ustroju szkolnego na terenie Miasta Krakowa powstaje:</a:t>
            </a:r>
          </a:p>
          <a:p>
            <a:pPr marL="0" indent="0">
              <a:buNone/>
            </a:pPr>
            <a:endParaRPr lang="pl-PL" sz="28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b="1" dirty="0" smtClean="0">
                <a:solidFill>
                  <a:schemeClr val="tx1"/>
                </a:solidFill>
              </a:rPr>
              <a:t> 12 nowych szkół podstawowych,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b="1" dirty="0" smtClean="0">
                <a:solidFill>
                  <a:schemeClr val="tx1"/>
                </a:solidFill>
              </a:rPr>
              <a:t> 4 nowe licea ogólnokształcące.</a:t>
            </a:r>
          </a:p>
          <a:p>
            <a:pPr marL="0" indent="0">
              <a:buNone/>
            </a:pPr>
            <a:endParaRPr lang="pl-PL" sz="2800" b="1" dirty="0" smtClean="0"/>
          </a:p>
          <a:p>
            <a:pPr marL="0" indent="0">
              <a:buNone/>
            </a:pPr>
            <a:endParaRPr lang="pl-PL" sz="2800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50" y="441959"/>
            <a:ext cx="2035865" cy="99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25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27115" y="461673"/>
            <a:ext cx="2903719" cy="833605"/>
          </a:xfrm>
        </p:spPr>
        <p:txBody>
          <a:bodyPr>
            <a:noAutofit/>
          </a:bodyPr>
          <a:lstStyle/>
          <a:p>
            <a:r>
              <a:rPr lang="pl-PL" sz="2500" b="1" dirty="0" smtClean="0"/>
              <a:t>Sieć szkół </a:t>
            </a:r>
            <a:br>
              <a:rPr lang="pl-PL" sz="2500" b="1" dirty="0" smtClean="0"/>
            </a:br>
            <a:r>
              <a:rPr lang="pl-PL" sz="2500" b="1" dirty="0" smtClean="0"/>
              <a:t>MIASTO KRAKÓW</a:t>
            </a:r>
            <a:endParaRPr lang="pl-PL" sz="25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749" y="1480457"/>
            <a:ext cx="10959148" cy="520772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pl-PL" sz="2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2800" b="1" dirty="0" smtClean="0">
                <a:solidFill>
                  <a:schemeClr val="tx1"/>
                </a:solidFill>
              </a:rPr>
              <a:t>Nowe szkoły podstawowe, które rozpoczynają działalność z dniem 1 września 2017 r.:</a:t>
            </a:r>
          </a:p>
          <a:p>
            <a:pPr marL="0" indent="0" algn="ctr">
              <a:buNone/>
            </a:pPr>
            <a:endParaRPr lang="pl-PL" sz="28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700" b="1" dirty="0" smtClean="0">
                <a:solidFill>
                  <a:schemeClr val="tx1"/>
                </a:solidFill>
              </a:rPr>
              <a:t>Szkoła Podstawowa Nr 15 (Gimnazjum Nr 12),</a:t>
            </a:r>
          </a:p>
          <a:p>
            <a:pPr algn="ctr"/>
            <a:r>
              <a:rPr lang="pl-PL" sz="2700" b="1" dirty="0">
                <a:solidFill>
                  <a:schemeClr val="tx1"/>
                </a:solidFill>
              </a:rPr>
              <a:t>Szkoła Podstawowa Nr 19 </a:t>
            </a:r>
            <a:r>
              <a:rPr lang="pl-PL" sz="2700" b="1" dirty="0" smtClean="0">
                <a:solidFill>
                  <a:schemeClr val="tx1"/>
                </a:solidFill>
              </a:rPr>
              <a:t>(Gimnazjum </a:t>
            </a:r>
            <a:r>
              <a:rPr lang="pl-PL" sz="2700" b="1" dirty="0">
                <a:solidFill>
                  <a:schemeClr val="tx1"/>
                </a:solidFill>
              </a:rPr>
              <a:t>Nr 20)</a:t>
            </a:r>
            <a:endParaRPr lang="pl-PL" sz="27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700" b="1" dirty="0">
                <a:solidFill>
                  <a:schemeClr val="tx1"/>
                </a:solidFill>
              </a:rPr>
              <a:t>Szkoła Podstawowa Nr </a:t>
            </a:r>
            <a:r>
              <a:rPr lang="pl-PL" sz="2700" b="1" dirty="0" smtClean="0">
                <a:solidFill>
                  <a:schemeClr val="tx1"/>
                </a:solidFill>
              </a:rPr>
              <a:t>33 (Gimnazjum </a:t>
            </a:r>
            <a:r>
              <a:rPr lang="pl-PL" sz="2700" b="1" dirty="0">
                <a:solidFill>
                  <a:schemeClr val="tx1"/>
                </a:solidFill>
              </a:rPr>
              <a:t>Nr </a:t>
            </a:r>
            <a:r>
              <a:rPr lang="pl-PL" sz="2700" b="1" dirty="0" smtClean="0">
                <a:solidFill>
                  <a:schemeClr val="tx1"/>
                </a:solidFill>
              </a:rPr>
              <a:t>16),</a:t>
            </a:r>
          </a:p>
          <a:p>
            <a:pPr algn="ctr"/>
            <a:r>
              <a:rPr lang="pl-PL" sz="2700" b="1" dirty="0">
                <a:solidFill>
                  <a:schemeClr val="tx1"/>
                </a:solidFill>
              </a:rPr>
              <a:t>Szkoła Podstawowa Nr </a:t>
            </a:r>
            <a:r>
              <a:rPr lang="pl-PL" sz="2700" b="1" dirty="0" smtClean="0">
                <a:solidFill>
                  <a:schemeClr val="tx1"/>
                </a:solidFill>
              </a:rPr>
              <a:t>35 </a:t>
            </a:r>
            <a:r>
              <a:rPr lang="pl-PL" sz="2700" b="1" dirty="0">
                <a:solidFill>
                  <a:schemeClr val="tx1"/>
                </a:solidFill>
              </a:rPr>
              <a:t>(Gimnazjum Nr </a:t>
            </a:r>
            <a:r>
              <a:rPr lang="pl-PL" sz="2700" b="1" dirty="0" smtClean="0">
                <a:solidFill>
                  <a:schemeClr val="tx1"/>
                </a:solidFill>
              </a:rPr>
              <a:t>18), </a:t>
            </a:r>
          </a:p>
          <a:p>
            <a:pPr algn="ctr"/>
            <a:r>
              <a:rPr lang="pl-PL" sz="2700" b="1" dirty="0">
                <a:solidFill>
                  <a:schemeClr val="tx1"/>
                </a:solidFill>
              </a:rPr>
              <a:t>Szkoła Podstawowa Nr </a:t>
            </a:r>
            <a:r>
              <a:rPr lang="pl-PL" sz="2700" b="1" dirty="0" smtClean="0">
                <a:solidFill>
                  <a:schemeClr val="tx1"/>
                </a:solidFill>
              </a:rPr>
              <a:t>39 </a:t>
            </a:r>
            <a:r>
              <a:rPr lang="pl-PL" sz="2700" b="1" dirty="0">
                <a:solidFill>
                  <a:schemeClr val="tx1"/>
                </a:solidFill>
              </a:rPr>
              <a:t>(Gimnazjum Nr 7</a:t>
            </a:r>
            <a:r>
              <a:rPr lang="pl-PL" sz="2700" b="1" dirty="0" smtClean="0">
                <a:solidFill>
                  <a:schemeClr val="tx1"/>
                </a:solidFill>
              </a:rPr>
              <a:t>),</a:t>
            </a:r>
          </a:p>
          <a:p>
            <a:pPr algn="ctr"/>
            <a:r>
              <a:rPr lang="pl-PL" sz="2700" b="1" dirty="0">
                <a:solidFill>
                  <a:schemeClr val="tx1"/>
                </a:solidFill>
              </a:rPr>
              <a:t>Szkoła Podstawowa Nr </a:t>
            </a:r>
            <a:r>
              <a:rPr lang="pl-PL" sz="2700" b="1" dirty="0" smtClean="0">
                <a:solidFill>
                  <a:schemeClr val="tx1"/>
                </a:solidFill>
              </a:rPr>
              <a:t>49 </a:t>
            </a:r>
            <a:r>
              <a:rPr lang="pl-PL" sz="2700" b="1" dirty="0">
                <a:solidFill>
                  <a:schemeClr val="tx1"/>
                </a:solidFill>
              </a:rPr>
              <a:t>(Gimnazjum Nr </a:t>
            </a:r>
            <a:r>
              <a:rPr lang="pl-PL" sz="2700" b="1" dirty="0" smtClean="0">
                <a:solidFill>
                  <a:schemeClr val="tx1"/>
                </a:solidFill>
              </a:rPr>
              <a:t>24),</a:t>
            </a:r>
          </a:p>
          <a:p>
            <a:pPr algn="ctr"/>
            <a:r>
              <a:rPr lang="pl-PL" sz="2700" b="1" dirty="0">
                <a:solidFill>
                  <a:schemeClr val="tx1"/>
                </a:solidFill>
              </a:rPr>
              <a:t>Szkoła Podstawowa Nr </a:t>
            </a:r>
            <a:r>
              <a:rPr lang="pl-PL" sz="2700" b="1" dirty="0" smtClean="0">
                <a:solidFill>
                  <a:schemeClr val="tx1"/>
                </a:solidFill>
              </a:rPr>
              <a:t>77 </a:t>
            </a:r>
            <a:r>
              <a:rPr lang="pl-PL" sz="2700" b="1" dirty="0">
                <a:solidFill>
                  <a:schemeClr val="tx1"/>
                </a:solidFill>
              </a:rPr>
              <a:t>(Gimnazjum Nr </a:t>
            </a:r>
            <a:r>
              <a:rPr lang="pl-PL" sz="2700" b="1" dirty="0" smtClean="0">
                <a:solidFill>
                  <a:schemeClr val="tx1"/>
                </a:solidFill>
              </a:rPr>
              <a:t>37),</a:t>
            </a:r>
          </a:p>
          <a:p>
            <a:pPr algn="ctr"/>
            <a:r>
              <a:rPr lang="pl-PL" sz="2700" b="1" dirty="0">
                <a:solidFill>
                  <a:schemeClr val="tx1"/>
                </a:solidFill>
              </a:rPr>
              <a:t>Szkoła Podstawowa Nr </a:t>
            </a:r>
            <a:r>
              <a:rPr lang="pl-PL" sz="2700" b="1" dirty="0" smtClean="0">
                <a:solidFill>
                  <a:schemeClr val="tx1"/>
                </a:solidFill>
              </a:rPr>
              <a:t>103 </a:t>
            </a:r>
            <a:r>
              <a:rPr lang="pl-PL" sz="2700" b="1" dirty="0">
                <a:solidFill>
                  <a:schemeClr val="tx1"/>
                </a:solidFill>
              </a:rPr>
              <a:t>(Gimnazjum Nr </a:t>
            </a:r>
            <a:r>
              <a:rPr lang="pl-PL" sz="2700" b="1" dirty="0" smtClean="0">
                <a:solidFill>
                  <a:schemeClr val="tx1"/>
                </a:solidFill>
              </a:rPr>
              <a:t>48),</a:t>
            </a:r>
          </a:p>
          <a:p>
            <a:pPr algn="ctr"/>
            <a:r>
              <a:rPr lang="pl-PL" sz="2700" b="1" dirty="0">
                <a:solidFill>
                  <a:schemeClr val="tx1"/>
                </a:solidFill>
              </a:rPr>
              <a:t>Szkoła Podstawowa Nr </a:t>
            </a:r>
            <a:r>
              <a:rPr lang="pl-PL" sz="2700" b="1" dirty="0" smtClean="0">
                <a:solidFill>
                  <a:schemeClr val="tx1"/>
                </a:solidFill>
              </a:rPr>
              <a:t>106 </a:t>
            </a:r>
            <a:r>
              <a:rPr lang="pl-PL" sz="2700" b="1" dirty="0">
                <a:solidFill>
                  <a:schemeClr val="tx1"/>
                </a:solidFill>
              </a:rPr>
              <a:t>(Gimnazjum Nr </a:t>
            </a:r>
            <a:r>
              <a:rPr lang="pl-PL" sz="2700" b="1" dirty="0" smtClean="0">
                <a:solidFill>
                  <a:schemeClr val="tx1"/>
                </a:solidFill>
              </a:rPr>
              <a:t>17),</a:t>
            </a:r>
          </a:p>
          <a:p>
            <a:pPr algn="ctr"/>
            <a:r>
              <a:rPr lang="pl-PL" sz="2700" b="1" dirty="0">
                <a:solidFill>
                  <a:schemeClr val="tx1"/>
                </a:solidFill>
              </a:rPr>
              <a:t>Szkoła Podstawowa Nr </a:t>
            </a:r>
            <a:r>
              <a:rPr lang="pl-PL" sz="2700" b="1" dirty="0" smtClean="0">
                <a:solidFill>
                  <a:schemeClr val="tx1"/>
                </a:solidFill>
              </a:rPr>
              <a:t>110 </a:t>
            </a:r>
            <a:r>
              <a:rPr lang="pl-PL" sz="2700" b="1" dirty="0">
                <a:solidFill>
                  <a:schemeClr val="tx1"/>
                </a:solidFill>
              </a:rPr>
              <a:t>(Gimnazjum Nr </a:t>
            </a:r>
            <a:r>
              <a:rPr lang="pl-PL" sz="2700" b="1" dirty="0" smtClean="0">
                <a:solidFill>
                  <a:schemeClr val="tx1"/>
                </a:solidFill>
              </a:rPr>
              <a:t>22),</a:t>
            </a:r>
          </a:p>
          <a:p>
            <a:pPr algn="ctr"/>
            <a:r>
              <a:rPr lang="pl-PL" sz="2700" b="1" dirty="0">
                <a:solidFill>
                  <a:schemeClr val="tx1"/>
                </a:solidFill>
              </a:rPr>
              <a:t>Szkoła Podstawowa Nr </a:t>
            </a:r>
            <a:r>
              <a:rPr lang="pl-PL" sz="2700" b="1" dirty="0" smtClean="0">
                <a:solidFill>
                  <a:schemeClr val="tx1"/>
                </a:solidFill>
              </a:rPr>
              <a:t>128 </a:t>
            </a:r>
            <a:r>
              <a:rPr lang="pl-PL" sz="2700" b="1" dirty="0">
                <a:solidFill>
                  <a:schemeClr val="tx1"/>
                </a:solidFill>
              </a:rPr>
              <a:t>(Gimnazjum Nr </a:t>
            </a:r>
            <a:r>
              <a:rPr lang="pl-PL" sz="2700" b="1" dirty="0" smtClean="0">
                <a:solidFill>
                  <a:schemeClr val="tx1"/>
                </a:solidFill>
              </a:rPr>
              <a:t>11), </a:t>
            </a:r>
          </a:p>
          <a:p>
            <a:pPr algn="ctr"/>
            <a:r>
              <a:rPr lang="pl-PL" sz="2700" b="1" dirty="0" smtClean="0">
                <a:solidFill>
                  <a:schemeClr val="tx1"/>
                </a:solidFill>
              </a:rPr>
              <a:t>Szkoła </a:t>
            </a:r>
            <a:r>
              <a:rPr lang="pl-PL" sz="2700" b="1" dirty="0">
                <a:solidFill>
                  <a:schemeClr val="tx1"/>
                </a:solidFill>
              </a:rPr>
              <a:t>Podstawowa Nr </a:t>
            </a:r>
            <a:r>
              <a:rPr lang="pl-PL" sz="2700" b="1" dirty="0" smtClean="0">
                <a:solidFill>
                  <a:schemeClr val="tx1"/>
                </a:solidFill>
              </a:rPr>
              <a:t>149 </a:t>
            </a:r>
            <a:r>
              <a:rPr lang="pl-PL" sz="2700" b="1" dirty="0">
                <a:solidFill>
                  <a:schemeClr val="tx1"/>
                </a:solidFill>
              </a:rPr>
              <a:t>(Gimnazjum Nr </a:t>
            </a:r>
            <a:r>
              <a:rPr lang="pl-PL" sz="2700" b="1" dirty="0" smtClean="0">
                <a:solidFill>
                  <a:schemeClr val="tx1"/>
                </a:solidFill>
              </a:rPr>
              <a:t>28).</a:t>
            </a:r>
          </a:p>
          <a:p>
            <a:pPr marL="0" indent="0" algn="ctr">
              <a:buNone/>
            </a:pPr>
            <a:endParaRPr lang="pl-PL" sz="2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2800" dirty="0" smtClean="0">
              <a:solidFill>
                <a:schemeClr val="tx1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50" y="441959"/>
            <a:ext cx="2035865" cy="99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292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27115" y="461673"/>
            <a:ext cx="2903719" cy="833605"/>
          </a:xfrm>
        </p:spPr>
        <p:txBody>
          <a:bodyPr>
            <a:noAutofit/>
          </a:bodyPr>
          <a:lstStyle/>
          <a:p>
            <a:r>
              <a:rPr lang="pl-PL" sz="2500" b="1" dirty="0" smtClean="0"/>
              <a:t>Sieć szkół </a:t>
            </a:r>
            <a:br>
              <a:rPr lang="pl-PL" sz="2500" b="1" dirty="0" smtClean="0"/>
            </a:br>
            <a:r>
              <a:rPr lang="pl-PL" sz="2500" b="1" dirty="0" smtClean="0"/>
              <a:t>MIASTO KRAKÓW</a:t>
            </a:r>
            <a:endParaRPr lang="pl-PL" sz="25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750" y="1739537"/>
            <a:ext cx="9478690" cy="4713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 smtClean="0">
                <a:solidFill>
                  <a:schemeClr val="tx1"/>
                </a:solidFill>
              </a:rPr>
              <a:t>Nowe licea ogólnokształcące, które rozpoczynają działalność z dniem 1 września 2017 r.:</a:t>
            </a:r>
          </a:p>
          <a:p>
            <a:pPr marL="0" indent="0">
              <a:buNone/>
            </a:pPr>
            <a:endParaRPr lang="pl-PL" sz="2800" b="1" dirty="0" smtClean="0">
              <a:solidFill>
                <a:schemeClr val="tx1"/>
              </a:solidFill>
            </a:endParaRPr>
          </a:p>
          <a:p>
            <a:r>
              <a:rPr lang="pl-PL" sz="2800" b="1" dirty="0">
                <a:solidFill>
                  <a:schemeClr val="tx1"/>
                </a:solidFill>
              </a:rPr>
              <a:t> </a:t>
            </a:r>
            <a:r>
              <a:rPr lang="pl-PL" sz="2700" b="1" dirty="0" smtClean="0">
                <a:solidFill>
                  <a:schemeClr val="tx1"/>
                </a:solidFill>
              </a:rPr>
              <a:t>XLI LO powstałe z przekształcenia Gimnazjum Nr 4,</a:t>
            </a:r>
          </a:p>
          <a:p>
            <a:r>
              <a:rPr lang="pl-PL" sz="2700" b="1" dirty="0">
                <a:solidFill>
                  <a:schemeClr val="tx1"/>
                </a:solidFill>
              </a:rPr>
              <a:t>XLII LO powstałe z przekształcenia Gimnazjum Nr 2</a:t>
            </a:r>
            <a:r>
              <a:rPr lang="pl-PL" sz="2700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pl-PL" sz="2700" b="1" dirty="0" smtClean="0">
                <a:solidFill>
                  <a:schemeClr val="tx1"/>
                </a:solidFill>
              </a:rPr>
              <a:t>XLIII LO powstałe z przekształcenia Gimnazjum Nr 35,</a:t>
            </a:r>
          </a:p>
          <a:p>
            <a:r>
              <a:rPr lang="pl-PL" sz="2700" b="1" dirty="0" smtClean="0">
                <a:solidFill>
                  <a:schemeClr val="tx1"/>
                </a:solidFill>
              </a:rPr>
              <a:t>XLIV LO powstałe z przekształcenia Gimnazjum Nr 1.</a:t>
            </a:r>
          </a:p>
          <a:p>
            <a:pPr marL="0" indent="0">
              <a:buNone/>
            </a:pPr>
            <a:endParaRPr lang="pl-PL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800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50" y="441959"/>
            <a:ext cx="2035865" cy="99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022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27115" y="461673"/>
            <a:ext cx="2903719" cy="833605"/>
          </a:xfrm>
        </p:spPr>
        <p:txBody>
          <a:bodyPr>
            <a:noAutofit/>
          </a:bodyPr>
          <a:lstStyle/>
          <a:p>
            <a:r>
              <a:rPr lang="pl-PL" sz="2500" b="1" dirty="0" smtClean="0"/>
              <a:t>Sieć szkół </a:t>
            </a:r>
            <a:br>
              <a:rPr lang="pl-PL" sz="2500" b="1" dirty="0" smtClean="0"/>
            </a:br>
            <a:r>
              <a:rPr lang="pl-PL" sz="2500" b="1" dirty="0" smtClean="0"/>
              <a:t>MIASTO KRAKÓW</a:t>
            </a:r>
            <a:endParaRPr lang="pl-PL" sz="25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750" y="1739538"/>
            <a:ext cx="8534400" cy="3903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b="1" dirty="0" smtClean="0">
                <a:solidFill>
                  <a:schemeClr val="tx1"/>
                </a:solidFill>
              </a:rPr>
              <a:t>Określone przekształcenia szkół </a:t>
            </a:r>
            <a:br>
              <a:rPr lang="pl-PL" sz="2800" b="1" dirty="0" smtClean="0">
                <a:solidFill>
                  <a:schemeClr val="tx1"/>
                </a:solidFill>
              </a:rPr>
            </a:br>
            <a:r>
              <a:rPr lang="pl-PL" sz="2800" b="1" dirty="0" smtClean="0">
                <a:solidFill>
                  <a:schemeClr val="tx1"/>
                </a:solidFill>
              </a:rPr>
              <a:t>oraz określone obwody </a:t>
            </a:r>
            <a:br>
              <a:rPr lang="pl-PL" sz="2800" b="1" dirty="0" smtClean="0">
                <a:solidFill>
                  <a:schemeClr val="tx1"/>
                </a:solidFill>
              </a:rPr>
            </a:br>
            <a:r>
              <a:rPr lang="pl-PL" sz="2800" b="1" dirty="0" smtClean="0">
                <a:solidFill>
                  <a:schemeClr val="tx1"/>
                </a:solidFill>
              </a:rPr>
              <a:t>zapewniają przez Gminę Miejską Kraków wszystkim dzieciom i młodzieży </a:t>
            </a:r>
            <a:br>
              <a:rPr lang="pl-PL" sz="2800" b="1" dirty="0" smtClean="0">
                <a:solidFill>
                  <a:schemeClr val="tx1"/>
                </a:solidFill>
              </a:rPr>
            </a:br>
            <a:r>
              <a:rPr lang="pl-PL" sz="2800" b="1" dirty="0" smtClean="0">
                <a:solidFill>
                  <a:schemeClr val="tx1"/>
                </a:solidFill>
              </a:rPr>
              <a:t>zamieszkałym na terenie Miasta Krakowa możliwość spełniania oraz realizacji </a:t>
            </a:r>
            <a:br>
              <a:rPr lang="pl-PL" sz="2800" b="1" dirty="0" smtClean="0">
                <a:solidFill>
                  <a:schemeClr val="tx1"/>
                </a:solidFill>
              </a:rPr>
            </a:br>
            <a:r>
              <a:rPr lang="pl-PL" sz="2800" b="1" dirty="0" smtClean="0">
                <a:solidFill>
                  <a:schemeClr val="tx1"/>
                </a:solidFill>
              </a:rPr>
              <a:t>obowiązku szkolnego i obowiązku nauki.</a:t>
            </a:r>
            <a:endParaRPr lang="pl-PL" sz="2800" dirty="0" smtClean="0">
              <a:solidFill>
                <a:schemeClr val="tx1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50" y="441959"/>
            <a:ext cx="2035865" cy="99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1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66795" y="2505890"/>
            <a:ext cx="8001000" cy="2074819"/>
          </a:xfrm>
        </p:spPr>
        <p:txBody>
          <a:bodyPr>
            <a:normAutofit/>
          </a:bodyPr>
          <a:lstStyle/>
          <a:p>
            <a:r>
              <a:rPr lang="pl-PL" sz="5400" b="1" dirty="0" smtClean="0"/>
              <a:t>Sieć szkół </a:t>
            </a:r>
            <a:br>
              <a:rPr lang="pl-PL" sz="5400" b="1" dirty="0" smtClean="0"/>
            </a:br>
            <a:r>
              <a:rPr lang="pl-PL" sz="5400" b="1" dirty="0" smtClean="0"/>
              <a:t>miasto Kraków</a:t>
            </a:r>
            <a:endParaRPr lang="pl-PL" sz="5400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50" y="380999"/>
            <a:ext cx="2035865" cy="99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932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125</TotalTime>
  <Words>379</Words>
  <Application>Microsoft Office PowerPoint</Application>
  <PresentationFormat>Panoramiczny</PresentationFormat>
  <Paragraphs>57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Century Gothic</vt:lpstr>
      <vt:lpstr>Wingdings</vt:lpstr>
      <vt:lpstr>Wingdings 3</vt:lpstr>
      <vt:lpstr>Wycinek</vt:lpstr>
      <vt:lpstr>Sieć szkół  miasto Kraków</vt:lpstr>
      <vt:lpstr>Sieć szkół  MIASTO KRAKÓW</vt:lpstr>
      <vt:lpstr>Sieć szkół  MIASTO KRAKÓW</vt:lpstr>
      <vt:lpstr>Sieć szkół  MIASTO KRAKÓW</vt:lpstr>
      <vt:lpstr>Sieć szkół  MIASTO KRAKÓW</vt:lpstr>
      <vt:lpstr>Sieć szkół  MIASTO KRAKÓW</vt:lpstr>
      <vt:lpstr>Sieć szkół  MIASTO KRAKÓW</vt:lpstr>
      <vt:lpstr>Sieć szkół  MIASTO KRAKÓW</vt:lpstr>
      <vt:lpstr>Sieć szkół  miasto Kraków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Sieć szkół  miasto Kraków</dc:title>
  <dc:creator>Andrzej Łojek</dc:creator>
  <cp:lastModifiedBy>Joanna Paździo</cp:lastModifiedBy>
  <cp:revision>19</cp:revision>
  <cp:lastPrinted>2017-03-10T09:19:06Z</cp:lastPrinted>
  <dcterms:created xsi:type="dcterms:W3CDTF">2017-03-10T08:00:40Z</dcterms:created>
  <dcterms:modified xsi:type="dcterms:W3CDTF">2017-03-10T15:58:53Z</dcterms:modified>
</cp:coreProperties>
</file>